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Luckiest Guy" panose="020B0604020202020204" charset="0"/>
      <p:regular r:id="rId23"/>
    </p:embeddedFont>
    <p:embeddedFont>
      <p:font typeface="Space Grotesk" panose="020B0604020202020204" charset="0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B057453-29DB-4241-A5D6-4D05B1E9C242}">
  <a:tblStyle styleId="{FB057453-29DB-4241-A5D6-4D05B1E9C2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57c0a908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57c0a908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257c0a908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257c0a908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257c0a908a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257c0a908a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257c0a908a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257c0a908a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57c0a908a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57c0a908a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24f72db2c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24f72db2c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257c0a908a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257c0a908a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257c0a908a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257c0a908a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2552a5f931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2552a5f931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257c0a908a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257c0a908a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2579183b3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2579183b3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2552a5f931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2552a5f931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257c0a908a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257c0a908a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24f72db2c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24f72db2c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2579183b3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2579183b3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24f72db2c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24f72db2c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257c0a908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257c0a908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257c0a908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257c0a908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2579183b3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2579183b3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gif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60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7" Type="http://schemas.openxmlformats.org/officeDocument/2006/relationships/image" Target="../media/image29.png"/><Relationship Id="rId12" Type="http://schemas.openxmlformats.org/officeDocument/2006/relationships/image" Target="../media/image15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29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40" Type="http://schemas.openxmlformats.org/officeDocument/2006/relationships/image" Target="../media/image61.png"/><Relationship Id="rId5" Type="http://schemas.openxmlformats.org/officeDocument/2006/relationships/image" Target="../media/image27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10" Type="http://schemas.openxmlformats.org/officeDocument/2006/relationships/image" Target="../media/image32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8" Type="http://schemas.openxmlformats.org/officeDocument/2006/relationships/image" Target="../media/image30.png"/><Relationship Id="rId3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t="16550" r="13599" b="29485"/>
          <a:stretch/>
        </p:blipFill>
        <p:spPr>
          <a:xfrm>
            <a:off x="230875" y="625900"/>
            <a:ext cx="8614475" cy="268623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92525" y="32291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E2F3E4"/>
                </a:solidFill>
                <a:latin typeface="Luckiest Guy"/>
                <a:ea typeface="Luckiest Guy"/>
                <a:cs typeface="Luckiest Guy"/>
                <a:sym typeface="Luckiest Guy"/>
              </a:rPr>
              <a:t>par: Ali, Maël, Carlos</a:t>
            </a:r>
            <a:endParaRPr>
              <a:solidFill>
                <a:srgbClr val="E2F3E4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/>
        </p:nvSpPr>
        <p:spPr>
          <a:xfrm>
            <a:off x="2529150" y="87175"/>
            <a:ext cx="4085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800">
                <a:solidFill>
                  <a:srgbClr val="94E344"/>
                </a:solidFill>
                <a:latin typeface="Luckiest Guy"/>
                <a:ea typeface="Luckiest Guy"/>
                <a:cs typeface="Luckiest Guy"/>
                <a:sym typeface="Luckiest Guy"/>
              </a:rPr>
              <a:t>vision par ordinateur</a:t>
            </a:r>
            <a:endParaRPr sz="2800">
              <a:solidFill>
                <a:srgbClr val="94E344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pic>
        <p:nvPicPr>
          <p:cNvPr id="184" name="Google Shape;18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075" y="962025"/>
            <a:ext cx="609600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9100" y="1739025"/>
            <a:ext cx="1844000" cy="137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2"/>
          <p:cNvPicPr preferRelativeResize="0"/>
          <p:nvPr/>
        </p:nvPicPr>
        <p:blipFill rotWithShape="1">
          <a:blip r:embed="rId5">
            <a:alphaModFix/>
          </a:blip>
          <a:srcRect l="16424" t="18170" r="25106" b="24669"/>
          <a:stretch/>
        </p:blipFill>
        <p:spPr>
          <a:xfrm rot="5">
            <a:off x="6892850" y="3394127"/>
            <a:ext cx="2545600" cy="1080998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5175"/>
            <a:ext cx="8839199" cy="308197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/>
          <p:nvPr/>
        </p:nvSpPr>
        <p:spPr>
          <a:xfrm>
            <a:off x="3708771" y="3031843"/>
            <a:ext cx="2406175" cy="390700"/>
          </a:xfrm>
          <a:custGeom>
            <a:avLst/>
            <a:gdLst/>
            <a:ahLst/>
            <a:cxnLst/>
            <a:rect l="l" t="t" r="r" b="b"/>
            <a:pathLst>
              <a:path w="96247" h="15628" extrusionOk="0">
                <a:moveTo>
                  <a:pt x="26935" y="1679"/>
                </a:moveTo>
                <a:cubicBezTo>
                  <a:pt x="18769" y="1679"/>
                  <a:pt x="10272" y="1187"/>
                  <a:pt x="2526" y="3772"/>
                </a:cubicBezTo>
                <a:cubicBezTo>
                  <a:pt x="1047" y="4266"/>
                  <a:pt x="-432" y="6659"/>
                  <a:pt x="433" y="7956"/>
                </a:cubicBezTo>
                <a:cubicBezTo>
                  <a:pt x="4910" y="14670"/>
                  <a:pt x="16233" y="11254"/>
                  <a:pt x="24146" y="12838"/>
                </a:cubicBezTo>
                <a:cubicBezTo>
                  <a:pt x="33763" y="14763"/>
                  <a:pt x="43629" y="15628"/>
                  <a:pt x="53437" y="15628"/>
                </a:cubicBezTo>
                <a:cubicBezTo>
                  <a:pt x="63963" y="15628"/>
                  <a:pt x="74466" y="14024"/>
                  <a:pt x="84822" y="12141"/>
                </a:cubicBezTo>
                <a:cubicBezTo>
                  <a:pt x="88594" y="11455"/>
                  <a:pt x="94768" y="12988"/>
                  <a:pt x="95980" y="9351"/>
                </a:cubicBezTo>
                <a:cubicBezTo>
                  <a:pt x="98096" y="3001"/>
                  <a:pt x="83500" y="4495"/>
                  <a:pt x="77150" y="2377"/>
                </a:cubicBezTo>
                <a:cubicBezTo>
                  <a:pt x="60829" y="-3066"/>
                  <a:pt x="42746" y="3074"/>
                  <a:pt x="25541" y="3074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fr-CA"/>
          </a:p>
        </p:txBody>
      </p:sp>
      <p:sp>
        <p:nvSpPr>
          <p:cNvPr id="193" name="Google Shape;193;p23"/>
          <p:cNvSpPr/>
          <p:nvPr/>
        </p:nvSpPr>
        <p:spPr>
          <a:xfrm>
            <a:off x="759426" y="848525"/>
            <a:ext cx="576700" cy="600425"/>
          </a:xfrm>
          <a:custGeom>
            <a:avLst/>
            <a:gdLst/>
            <a:ahLst/>
            <a:cxnLst/>
            <a:rect l="l" t="t" r="r" b="b"/>
            <a:pathLst>
              <a:path w="23068" h="24017" extrusionOk="0">
                <a:moveTo>
                  <a:pt x="4727" y="0"/>
                </a:moveTo>
                <a:cubicBezTo>
                  <a:pt x="1605" y="7023"/>
                  <a:pt x="-3063" y="18752"/>
                  <a:pt x="3332" y="23015"/>
                </a:cubicBezTo>
                <a:cubicBezTo>
                  <a:pt x="7053" y="25495"/>
                  <a:pt x="12431" y="22583"/>
                  <a:pt x="16583" y="20923"/>
                </a:cubicBezTo>
                <a:cubicBezTo>
                  <a:pt x="18806" y="20035"/>
                  <a:pt x="22390" y="19783"/>
                  <a:pt x="22860" y="17436"/>
                </a:cubicBezTo>
                <a:cubicBezTo>
                  <a:pt x="24531" y="9088"/>
                  <a:pt x="9553" y="-1015"/>
                  <a:pt x="1937" y="2790"/>
                </a:cubicBezTo>
              </a:path>
            </a:pathLst>
          </a:custGeom>
          <a:noFill/>
          <a:ln w="762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fr-CA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2000"/>
            <a:ext cx="8839200" cy="30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2125" y="152400"/>
            <a:ext cx="49881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050" y="1477500"/>
            <a:ext cx="7437900" cy="169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525" y="27237"/>
            <a:ext cx="4141280" cy="508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5804" y="0"/>
            <a:ext cx="5070632" cy="508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3794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675" y="1953625"/>
            <a:ext cx="3749570" cy="146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0"/>
          <p:cNvSpPr txBox="1">
            <a:spLocks noGrp="1"/>
          </p:cNvSpPr>
          <p:nvPr>
            <p:ph type="title"/>
          </p:nvPr>
        </p:nvSpPr>
        <p:spPr>
          <a:xfrm>
            <a:off x="580050" y="76200"/>
            <a:ext cx="7983900" cy="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4E344"/>
                </a:solidFill>
                <a:latin typeface="Luckiest Guy"/>
                <a:ea typeface="Luckiest Guy"/>
                <a:cs typeface="Luckiest Guy"/>
                <a:sym typeface="Luckiest Guy"/>
              </a:rPr>
              <a:t>Retours</a:t>
            </a:r>
            <a:endParaRPr>
              <a:solidFill>
                <a:srgbClr val="94E344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graphicFrame>
        <p:nvGraphicFramePr>
          <p:cNvPr id="230" name="Google Shape;230;p30"/>
          <p:cNvGraphicFramePr/>
          <p:nvPr/>
        </p:nvGraphicFramePr>
        <p:xfrm>
          <a:off x="374250" y="576600"/>
          <a:ext cx="8395500" cy="4672065"/>
        </p:xfrm>
        <a:graphic>
          <a:graphicData uri="http://schemas.openxmlformats.org/drawingml/2006/table">
            <a:tbl>
              <a:tblPr>
                <a:noFill/>
                <a:tableStyleId>{FB057453-29DB-4241-A5D6-4D05B1E9C242}</a:tableStyleId>
              </a:tblPr>
              <a:tblGrid>
                <a:gridCol w="2798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26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7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19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E2F3E4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rgbClr val="E2F3E4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Difficultés</a:t>
                      </a:r>
                      <a:endParaRPr sz="1800">
                        <a:solidFill>
                          <a:srgbClr val="E2F3E4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rgbClr val="E2F3E4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Ce qu’on a appris</a:t>
                      </a:r>
                      <a:endParaRPr sz="1800">
                        <a:solidFill>
                          <a:srgbClr val="E2F3E4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30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rgbClr val="E2F3E4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Maël</a:t>
                      </a:r>
                      <a:endParaRPr sz="1800">
                        <a:solidFill>
                          <a:srgbClr val="E2F3E4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rgbClr val="E2F3E4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Collision avec les fruits</a:t>
                      </a:r>
                      <a:endParaRPr sz="1800">
                        <a:solidFill>
                          <a:srgbClr val="E2F3E4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rgbClr val="E2F3E4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Utiliser Pygame</a:t>
                      </a:r>
                      <a:endParaRPr sz="1800">
                        <a:solidFill>
                          <a:srgbClr val="E2F3E4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rgbClr val="E2F3E4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Vision par ordinateur</a:t>
                      </a:r>
                      <a:endParaRPr sz="1800">
                        <a:solidFill>
                          <a:srgbClr val="E2F3E4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0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rgbClr val="E2F3E4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Ali</a:t>
                      </a:r>
                      <a:endParaRPr sz="1800">
                        <a:solidFill>
                          <a:srgbClr val="E2F3E4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rgbClr val="E2F3E4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fAIRE Disparaître les fruits hors de l’ÉCRAN, mANIPULER LES CLASSES</a:t>
                      </a:r>
                      <a:endParaRPr sz="1800">
                        <a:solidFill>
                          <a:srgbClr val="E2F3E4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rgbClr val="E2F3E4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Utiliser github</a:t>
                      </a:r>
                      <a:endParaRPr sz="1800">
                        <a:solidFill>
                          <a:srgbClr val="E2F3E4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rgbClr val="E2F3E4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Variables localES  à une classe, utiliser pygame, capture de mouvement, classes EN PYTHON</a:t>
                      </a:r>
                      <a:endParaRPr sz="1800">
                        <a:solidFill>
                          <a:srgbClr val="E2F3E4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8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rgbClr val="E2F3E4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Carlos</a:t>
                      </a:r>
                      <a:endParaRPr sz="1800">
                        <a:solidFill>
                          <a:srgbClr val="E2F3E4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rgbClr val="E2F3E4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utiliser github</a:t>
                      </a:r>
                      <a:endParaRPr sz="1800">
                        <a:solidFill>
                          <a:srgbClr val="E2F3E4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rgbClr val="E2F3E4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les classes et l’orienté objet</a:t>
                      </a:r>
                      <a:endParaRPr sz="1800">
                        <a:solidFill>
                          <a:srgbClr val="E2F3E4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8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rgbClr val="E2F3E4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tOUT LE MONDE</a:t>
                      </a:r>
                      <a:endParaRPr sz="1800">
                        <a:solidFill>
                          <a:srgbClr val="E2F3E4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800">
                          <a:solidFill>
                            <a:srgbClr val="E2F3E4"/>
                          </a:solidFill>
                          <a:latin typeface="Luckiest Guy"/>
                          <a:ea typeface="Luckiest Guy"/>
                          <a:cs typeface="Luckiest Guy"/>
                          <a:sym typeface="Luckiest Guy"/>
                        </a:rPr>
                        <a:t>kIvy et beeware :(</a:t>
                      </a:r>
                      <a:endParaRPr sz="1800">
                        <a:solidFill>
                          <a:srgbClr val="E2F3E4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solidFill>
                          <a:srgbClr val="E2F3E4"/>
                        </a:solidFill>
                        <a:latin typeface="Luckiest Guy"/>
                        <a:ea typeface="Luckiest Guy"/>
                        <a:cs typeface="Luckiest Guy"/>
                        <a:sym typeface="Luckiest Guy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E2F3E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u="sng">
                <a:solidFill>
                  <a:srgbClr val="94E344"/>
                </a:solidFill>
                <a:latin typeface="Space Grotesk"/>
                <a:ea typeface="Space Grotesk"/>
                <a:cs typeface="Space Grotesk"/>
                <a:sym typeface="Space Grotesk"/>
              </a:rPr>
              <a:t>à suivre…</a:t>
            </a:r>
            <a:endParaRPr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950" y="1185863"/>
            <a:ext cx="2533650" cy="181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 rotWithShape="1">
          <a:blip r:embed="rId4">
            <a:alphaModFix/>
          </a:blip>
          <a:srcRect l="10304" r="40694"/>
          <a:stretch/>
        </p:blipFill>
        <p:spPr>
          <a:xfrm>
            <a:off x="3615975" y="1117500"/>
            <a:ext cx="2533650" cy="2908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920" y="1553850"/>
            <a:ext cx="2865756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-693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4E344"/>
                </a:solidFill>
                <a:latin typeface="Luckiest Guy"/>
                <a:ea typeface="Luckiest Guy"/>
                <a:cs typeface="Luckiest Guy"/>
                <a:sym typeface="Luckiest Guy"/>
              </a:rPr>
              <a:t>OPINION PUBLIQUE</a:t>
            </a:r>
            <a:endParaRPr>
              <a:solidFill>
                <a:srgbClr val="E2F3E4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5243850" y="3505200"/>
            <a:ext cx="4233300" cy="16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ctr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E2F3E4"/>
                </a:solidFill>
                <a:latin typeface="Luckiest Guy"/>
                <a:ea typeface="Luckiest Guy"/>
                <a:cs typeface="Luckiest Guy"/>
                <a:sym typeface="Luckiest Guy"/>
              </a:rPr>
              <a:t>un jeu loufoque et innovant avec de beau graphique</a:t>
            </a:r>
            <a:endParaRPr sz="2100">
              <a:solidFill>
                <a:srgbClr val="E2F3E4"/>
              </a:solidFill>
              <a:latin typeface="Luckiest Guy"/>
              <a:ea typeface="Luckiest Guy"/>
              <a:cs typeface="Luckiest Guy"/>
              <a:sym typeface="Luckiest Guy"/>
            </a:endParaRPr>
          </a:p>
          <a:p>
            <a:pPr marL="457200" lvl="0" indent="-361950" algn="ctr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Clr>
                <a:srgbClr val="E2F3E4"/>
              </a:buClr>
              <a:buSzPts val="2100"/>
              <a:buFont typeface="Luckiest Guy"/>
              <a:buChar char="-"/>
            </a:pPr>
            <a:r>
              <a:rPr lang="fr" sz="2100">
                <a:solidFill>
                  <a:srgbClr val="E2F3E4"/>
                </a:solidFill>
                <a:latin typeface="Luckiest Guy"/>
                <a:ea typeface="Luckiest Guy"/>
                <a:cs typeface="Luckiest Guy"/>
                <a:sym typeface="Luckiest Guy"/>
              </a:rPr>
              <a:t>carlos.gl</a:t>
            </a:r>
            <a:endParaRPr sz="2100">
              <a:solidFill>
                <a:srgbClr val="E2F3E4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75" y="789125"/>
            <a:ext cx="6486924" cy="107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752"/>
            <a:ext cx="4444901" cy="123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4625" y="3905078"/>
            <a:ext cx="4444900" cy="834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200" y="2696400"/>
            <a:ext cx="4300225" cy="24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52500" y="1581550"/>
            <a:ext cx="5679050" cy="107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>
            <a:spLocks noGrp="1"/>
          </p:cNvSpPr>
          <p:nvPr>
            <p:ph type="title"/>
          </p:nvPr>
        </p:nvSpPr>
        <p:spPr>
          <a:xfrm>
            <a:off x="1620825" y="2197625"/>
            <a:ext cx="5524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rgbClr val="94E344"/>
                </a:solidFill>
                <a:latin typeface="Space Grotesk"/>
                <a:ea typeface="Space Grotesk"/>
                <a:cs typeface="Space Grotesk"/>
                <a:sym typeface="Space Grotesk"/>
              </a:rPr>
              <a:t>merci de nous avoir écouté</a:t>
            </a:r>
            <a:endParaRPr b="1">
              <a:solidFill>
                <a:srgbClr val="94E34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44" name="Google Shape;2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165563">
            <a:off x="481975" y="30675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325675" y="5053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001044">
            <a:off x="6704200" y="343190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34375" y="2743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 flipH="1">
            <a:off x="3234725" y="3629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600" y="2219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7586072">
            <a:off x="2311988" y="10887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720028">
            <a:off x="1979400" y="297947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8765550">
            <a:off x="5142075" y="3629550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3375" y="20579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271549">
            <a:off x="5707638" y="69822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 idx="4294967295"/>
          </p:nvPr>
        </p:nvSpPr>
        <p:spPr>
          <a:xfrm>
            <a:off x="-693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4E344"/>
                </a:solidFill>
                <a:latin typeface="Luckiest Guy"/>
                <a:ea typeface="Luckiest Guy"/>
                <a:cs typeface="Luckiest Guy"/>
                <a:sym typeface="Luckiest Guy"/>
              </a:rPr>
              <a:t>IDée de départ</a:t>
            </a:r>
            <a:endParaRPr>
              <a:solidFill>
                <a:srgbClr val="E2F3E4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3427" y="1591248"/>
            <a:ext cx="4416136" cy="2168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4E344"/>
                </a:solidFill>
                <a:latin typeface="Luckiest Guy"/>
                <a:ea typeface="Luckiest Guy"/>
                <a:cs typeface="Luckiest Guy"/>
                <a:sym typeface="Luckiest Guy"/>
              </a:rPr>
              <a:t>But du jeu</a:t>
            </a:r>
            <a:endParaRPr>
              <a:solidFill>
                <a:srgbClr val="94E344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25" y="36518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3200" y="537375"/>
            <a:ext cx="960950" cy="102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7265" y="2755013"/>
            <a:ext cx="1123410" cy="12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235969">
            <a:off x="7055325" y="1968685"/>
            <a:ext cx="960950" cy="1021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1115025">
            <a:off x="7313250" y="2845339"/>
            <a:ext cx="1045800" cy="110673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11600" y="1077900"/>
            <a:ext cx="1123400" cy="119442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159300" y="1000075"/>
            <a:ext cx="5901300" cy="27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E2F3E4"/>
                </a:solidFill>
                <a:latin typeface="Luckiest Guy"/>
                <a:ea typeface="Luckiest Guy"/>
                <a:cs typeface="Luckiest Guy"/>
                <a:sym typeface="Luckiest Guy"/>
              </a:rPr>
              <a:t>Vous incarnez un super Nsinja !</a:t>
            </a:r>
            <a:endParaRPr sz="2100">
              <a:solidFill>
                <a:srgbClr val="E2F3E4"/>
              </a:solidFill>
              <a:latin typeface="Luckiest Guy"/>
              <a:ea typeface="Luckiest Guy"/>
              <a:cs typeface="Luckiest Guy"/>
              <a:sym typeface="Luckiest Guy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E2F3E4"/>
                </a:solidFill>
                <a:latin typeface="Luckiest Guy"/>
                <a:ea typeface="Luckiest Guy"/>
                <a:cs typeface="Luckiest Guy"/>
                <a:sym typeface="Luckiest Guy"/>
              </a:rPr>
              <a:t>Votre mission est de Couper le plus de fruits pour augmenter son score !</a:t>
            </a:r>
            <a:endParaRPr sz="2100">
              <a:solidFill>
                <a:srgbClr val="E2F3E4"/>
              </a:solidFill>
              <a:latin typeface="Luckiest Guy"/>
              <a:ea typeface="Luckiest Guy"/>
              <a:cs typeface="Luckiest Guy"/>
              <a:sym typeface="Luckiest Guy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E2F3E4"/>
                </a:solidFill>
                <a:latin typeface="Luckiest Guy"/>
                <a:ea typeface="Luckiest Guy"/>
                <a:cs typeface="Luckiest Guy"/>
                <a:sym typeface="Luckiest Guy"/>
              </a:rPr>
              <a:t>Ne pas réussir à couper un fruit vous fera perdre une vie. Vous n’en avez que  3.</a:t>
            </a:r>
            <a:endParaRPr sz="2100">
              <a:solidFill>
                <a:srgbClr val="E2F3E4"/>
              </a:solidFill>
              <a:latin typeface="Luckiest Guy"/>
              <a:ea typeface="Luckiest Guy"/>
              <a:cs typeface="Luckiest Guy"/>
              <a:sym typeface="Luckiest Guy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2100">
                <a:solidFill>
                  <a:srgbClr val="E2F3E4"/>
                </a:solidFill>
                <a:latin typeface="Luckiest Guy"/>
                <a:ea typeface="Luckiest Guy"/>
                <a:cs typeface="Luckiest Guy"/>
                <a:sym typeface="Luckiest Guy"/>
              </a:rPr>
              <a:t>Attention aux bombes !!</a:t>
            </a:r>
            <a:endParaRPr sz="2100">
              <a:solidFill>
                <a:srgbClr val="E2F3E4"/>
              </a:solidFill>
              <a:latin typeface="Luckiest Guy"/>
              <a:ea typeface="Luckiest Guy"/>
              <a:cs typeface="Luckiest Guy"/>
              <a:sym typeface="Luckiest Guy"/>
            </a:endParaRPr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2100">
              <a:solidFill>
                <a:srgbClr val="E2F3E4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350" y="37519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350" y="36518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57263" y="1713025"/>
            <a:ext cx="1123400" cy="112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-69300" y="2164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4E344"/>
                </a:solidFill>
                <a:latin typeface="Luckiest Guy"/>
                <a:ea typeface="Luckiest Guy"/>
                <a:cs typeface="Luckiest Guy"/>
                <a:sym typeface="Luckiest Guy"/>
              </a:rPr>
              <a:t>Interface</a:t>
            </a:r>
            <a:endParaRPr>
              <a:solidFill>
                <a:srgbClr val="E2F3E4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pic>
        <p:nvPicPr>
          <p:cNvPr id="93" name="Google Shape;9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0798" y="858102"/>
            <a:ext cx="4382326" cy="34272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7"/>
          <p:cNvSpPr txBox="1"/>
          <p:nvPr/>
        </p:nvSpPr>
        <p:spPr>
          <a:xfrm>
            <a:off x="304800" y="3810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100">
                <a:solidFill>
                  <a:srgbClr val="E2F3E4"/>
                </a:solidFill>
                <a:latin typeface="Luckiest Guy"/>
                <a:ea typeface="Luckiest Guy"/>
                <a:cs typeface="Luckiest Guy"/>
                <a:sym typeface="Luckiest Guy"/>
              </a:rPr>
              <a:t>le score</a:t>
            </a:r>
            <a:endParaRPr sz="2100">
              <a:solidFill>
                <a:srgbClr val="E2F3E4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95" name="Google Shape;95;p17"/>
          <p:cNvSpPr/>
          <p:nvPr/>
        </p:nvSpPr>
        <p:spPr>
          <a:xfrm rot="1764302">
            <a:off x="1161192" y="824688"/>
            <a:ext cx="1010020" cy="28276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7"/>
          <p:cNvSpPr/>
          <p:nvPr/>
        </p:nvSpPr>
        <p:spPr>
          <a:xfrm rot="10220723">
            <a:off x="5443368" y="1846568"/>
            <a:ext cx="1910459" cy="30307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7"/>
          <p:cNvSpPr txBox="1"/>
          <p:nvPr/>
        </p:nvSpPr>
        <p:spPr>
          <a:xfrm>
            <a:off x="7315200" y="15240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100">
                <a:solidFill>
                  <a:srgbClr val="E2F3E4"/>
                </a:solidFill>
                <a:latin typeface="Luckiest Guy"/>
                <a:ea typeface="Luckiest Guy"/>
                <a:cs typeface="Luckiest Guy"/>
                <a:sym typeface="Luckiest Guy"/>
              </a:rPr>
              <a:t>Une bombe</a:t>
            </a:r>
            <a:endParaRPr sz="2100">
              <a:solidFill>
                <a:srgbClr val="E2F3E4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98" name="Google Shape;98;p17"/>
          <p:cNvSpPr/>
          <p:nvPr/>
        </p:nvSpPr>
        <p:spPr>
          <a:xfrm rot="-1314629">
            <a:off x="4956870" y="4095214"/>
            <a:ext cx="1170551" cy="3466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 rot="-4351221">
            <a:off x="4472236" y="3539002"/>
            <a:ext cx="1803793" cy="34660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8949" y="2875378"/>
            <a:ext cx="2336076" cy="1802814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/>
        </p:nvSpPr>
        <p:spPr>
          <a:xfrm>
            <a:off x="3886200" y="44958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100">
                <a:solidFill>
                  <a:srgbClr val="E2F3E4"/>
                </a:solidFill>
                <a:latin typeface="Luckiest Guy"/>
                <a:ea typeface="Luckiest Guy"/>
                <a:cs typeface="Luckiest Guy"/>
                <a:sym typeface="Luckiest Guy"/>
              </a:rPr>
              <a:t>fruit coupé</a:t>
            </a:r>
            <a:endParaRPr sz="2100">
              <a:solidFill>
                <a:srgbClr val="E2F3E4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1765500" y="2578475"/>
            <a:ext cx="2482200" cy="221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7"/>
          <p:cNvSpPr txBox="1"/>
          <p:nvPr/>
        </p:nvSpPr>
        <p:spPr>
          <a:xfrm>
            <a:off x="152400" y="2438400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100">
                <a:solidFill>
                  <a:srgbClr val="E2F3E4"/>
                </a:solidFill>
                <a:latin typeface="Luckiest Guy"/>
                <a:ea typeface="Luckiest Guy"/>
                <a:cs typeface="Luckiest Guy"/>
                <a:sym typeface="Luckiest Guy"/>
              </a:rPr>
              <a:t>Une tâche</a:t>
            </a:r>
            <a:endParaRPr sz="2100">
              <a:solidFill>
                <a:srgbClr val="E2F3E4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04" name="Google Shape;104;p17"/>
          <p:cNvSpPr/>
          <p:nvPr/>
        </p:nvSpPr>
        <p:spPr>
          <a:xfrm rot="8385224">
            <a:off x="5793240" y="672179"/>
            <a:ext cx="1018768" cy="320358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7"/>
          <p:cNvSpPr txBox="1"/>
          <p:nvPr/>
        </p:nvSpPr>
        <p:spPr>
          <a:xfrm>
            <a:off x="6662300" y="172625"/>
            <a:ext cx="30000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2100">
                <a:solidFill>
                  <a:srgbClr val="E2F3E4"/>
                </a:solidFill>
                <a:latin typeface="Luckiest Guy"/>
                <a:ea typeface="Luckiest Guy"/>
                <a:cs typeface="Luckiest Guy"/>
                <a:sym typeface="Luckiest Guy"/>
              </a:rPr>
              <a:t>les vies</a:t>
            </a:r>
            <a:endParaRPr sz="2100">
              <a:solidFill>
                <a:srgbClr val="E2F3E4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  <p:sp>
        <p:nvSpPr>
          <p:cNvPr id="106" name="Google Shape;106;p17"/>
          <p:cNvSpPr/>
          <p:nvPr/>
        </p:nvSpPr>
        <p:spPr>
          <a:xfrm rot="5982959">
            <a:off x="7079107" y="2504864"/>
            <a:ext cx="1169677" cy="303172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443475" y="3510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 u="sng">
                <a:solidFill>
                  <a:srgbClr val="94E344"/>
                </a:solidFill>
                <a:latin typeface="Space Grotesk"/>
                <a:ea typeface="Space Grotesk"/>
                <a:cs typeface="Space Grotesk"/>
                <a:sym typeface="Space Grotesk"/>
              </a:rPr>
              <a:t>ATTENTION AUX FAUSSES COPIES</a:t>
            </a:r>
            <a:endParaRPr b="1" u="sng">
              <a:solidFill>
                <a:srgbClr val="94E344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64925"/>
            <a:ext cx="4150148" cy="2335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473" y="1091050"/>
            <a:ext cx="4536653" cy="25518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1024" y="3424950"/>
            <a:ext cx="2775101" cy="15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-184075" y="923738"/>
            <a:ext cx="2775101" cy="1560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91024" y="1357338"/>
            <a:ext cx="3588351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54099" y="3066450"/>
            <a:ext cx="2277517" cy="20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-359212" y="32689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9601">
            <a:off x="272262" y="203528"/>
            <a:ext cx="2890151" cy="16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500" y="1686670"/>
            <a:ext cx="5429001" cy="16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2700000">
            <a:off x="281538" y="1396314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35625" y="3276700"/>
            <a:ext cx="830525" cy="8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83" y="3557050"/>
            <a:ext cx="1011825" cy="101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94700" y="3809175"/>
            <a:ext cx="645275" cy="6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360875" y="388175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192725" y="3845463"/>
            <a:ext cx="645275" cy="6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44650" y="38454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685650" y="3845475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933250" y="355838"/>
            <a:ext cx="754025" cy="7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951300" y="392125"/>
            <a:ext cx="645275" cy="6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969350" y="392114"/>
            <a:ext cx="645275" cy="64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2495550" y="15240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080450" y="446500"/>
            <a:ext cx="572700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68033" y="2269200"/>
            <a:ext cx="958575" cy="95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1077235">
            <a:off x="7596554" y="1864292"/>
            <a:ext cx="1090700" cy="10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9"/>
          <p:cNvPicPr preferRelativeResize="0"/>
          <p:nvPr/>
        </p:nvPicPr>
        <p:blipFill rotWithShape="1">
          <a:blip r:embed="rId18">
            <a:alphaModFix/>
          </a:blip>
          <a:srcRect l="-491974" t="227925" r="566059" b="-153840"/>
          <a:stretch/>
        </p:blipFill>
        <p:spPr>
          <a:xfrm>
            <a:off x="1857508" y="4568887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 rot="2914264">
            <a:off x="6788619" y="4206557"/>
            <a:ext cx="482769" cy="482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719184" y="355862"/>
            <a:ext cx="187005" cy="272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813789" y="355875"/>
            <a:ext cx="178505" cy="272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005720" y="355862"/>
            <a:ext cx="187005" cy="272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3233537" y="355853"/>
            <a:ext cx="178500" cy="272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3452838" y="355888"/>
            <a:ext cx="178500" cy="27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3643200" y="355875"/>
            <a:ext cx="178505" cy="272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3836225" y="355849"/>
            <a:ext cx="178500" cy="272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4029245" y="339487"/>
            <a:ext cx="20955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4255280" y="357766"/>
            <a:ext cx="209550" cy="268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4491775" y="357775"/>
            <a:ext cx="150850" cy="2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486159" y="1109862"/>
            <a:ext cx="2190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4194488" y="1037400"/>
            <a:ext cx="31432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4800350" y="1071750"/>
            <a:ext cx="31432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4491763" y="1066950"/>
            <a:ext cx="31432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5080463" y="1071713"/>
            <a:ext cx="31432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5731963" y="1071750"/>
            <a:ext cx="314325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5406213" y="1071713"/>
            <a:ext cx="3143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6044950" y="1071725"/>
            <a:ext cx="314325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3944638" y="1109850"/>
            <a:ext cx="2190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3725563" y="1109850"/>
            <a:ext cx="219075" cy="23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258350" y="3496613"/>
            <a:ext cx="16192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7513838" y="3709450"/>
            <a:ext cx="1256125" cy="125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0"/>
          <p:cNvSpPr txBox="1"/>
          <p:nvPr/>
        </p:nvSpPr>
        <p:spPr>
          <a:xfrm>
            <a:off x="1860300" y="1586650"/>
            <a:ext cx="54234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0">
                <a:solidFill>
                  <a:srgbClr val="94E344"/>
                </a:solidFill>
                <a:latin typeface="Luckiest Guy"/>
                <a:ea typeface="Luckiest Guy"/>
                <a:cs typeface="Luckiest Guy"/>
                <a:sym typeface="Luckiest Guy"/>
              </a:rPr>
              <a:t>JOUONS !</a:t>
            </a:r>
            <a:endParaRPr sz="10000">
              <a:solidFill>
                <a:srgbClr val="94E344"/>
              </a:solidFill>
              <a:latin typeface="Luckiest Guy"/>
              <a:ea typeface="Luckiest Guy"/>
              <a:cs typeface="Luckiest Guy"/>
              <a:sym typeface="Luckiest Guy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fr" b="1" u="sng">
                <a:solidFill>
                  <a:srgbClr val="94E344"/>
                </a:solidFill>
                <a:latin typeface="Space Grotesk"/>
                <a:ea typeface="Space Grotesk"/>
                <a:cs typeface="Space Grotesk"/>
                <a:sym typeface="Space Grotesk"/>
              </a:rPr>
              <a:t>LE CODE</a:t>
            </a:r>
            <a:endParaRPr b="1" u="sng">
              <a:solidFill>
                <a:srgbClr val="94E344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97584">
            <a:off x="4834768" y="977339"/>
            <a:ext cx="4347937" cy="1721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31113">
            <a:off x="475525" y="1579700"/>
            <a:ext cx="23425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 rotWithShape="1">
          <a:blip r:embed="rId5">
            <a:alphaModFix/>
          </a:blip>
          <a:srcRect l="-7600" t="-5230" r="7599" b="5229"/>
          <a:stretch/>
        </p:blipFill>
        <p:spPr>
          <a:xfrm>
            <a:off x="147764" y="446414"/>
            <a:ext cx="2649551" cy="75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77478">
            <a:off x="-186275" y="3172449"/>
            <a:ext cx="4353876" cy="1891226"/>
          </a:xfrm>
          <a:prstGeom prst="rect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78" name="Google Shape;178;p21"/>
          <p:cNvPicPr preferRelativeResize="0"/>
          <p:nvPr/>
        </p:nvPicPr>
        <p:blipFill rotWithShape="1">
          <a:blip r:embed="rId7">
            <a:alphaModFix/>
          </a:blip>
          <a:srcRect r="23971"/>
          <a:stretch/>
        </p:blipFill>
        <p:spPr>
          <a:xfrm>
            <a:off x="5591775" y="2575825"/>
            <a:ext cx="1514814" cy="235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</Words>
  <Application>Microsoft Office PowerPoint</Application>
  <PresentationFormat>Affichage à l'écran (16:9)</PresentationFormat>
  <Paragraphs>38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4" baseType="lpstr">
      <vt:lpstr>Space Grotesk</vt:lpstr>
      <vt:lpstr>Arial</vt:lpstr>
      <vt:lpstr>Luckiest Guy</vt:lpstr>
      <vt:lpstr>Simple Light</vt:lpstr>
      <vt:lpstr>Présentation PowerPoint</vt:lpstr>
      <vt:lpstr>OPINION PUBLIQUE</vt:lpstr>
      <vt:lpstr>IDée de départ</vt:lpstr>
      <vt:lpstr>But du jeu</vt:lpstr>
      <vt:lpstr>Interface</vt:lpstr>
      <vt:lpstr>ATTENTION AUX FAUSSES COPIES</vt:lpstr>
      <vt:lpstr>Présentation PowerPoint</vt:lpstr>
      <vt:lpstr>Présentation PowerPoint</vt:lpstr>
      <vt:lpstr>LE CODE 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Retours</vt:lpstr>
      <vt:lpstr>à suivre…</vt:lpstr>
      <vt:lpstr>merci de nous avoir écouté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Maël DEFOY 1V</cp:lastModifiedBy>
  <cp:revision>1</cp:revision>
  <dcterms:modified xsi:type="dcterms:W3CDTF">2025-01-15T01:37:49Z</dcterms:modified>
</cp:coreProperties>
</file>